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7" r:id="rId3"/>
    <p:sldId id="258" r:id="rId4"/>
  </p:sldIdLst>
  <p:sldSz cx="3240088" cy="1944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70" autoAdjust="0"/>
    <p:restoredTop sz="94660"/>
  </p:normalViewPr>
  <p:slideViewPr>
    <p:cSldViewPr snapToGrid="0">
      <p:cViewPr varScale="1">
        <p:scale>
          <a:sx n="357" d="100"/>
          <a:sy n="357" d="100"/>
        </p:scale>
        <p:origin x="141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E71F2-A86A-4F19-8129-C36950A53C8D}" type="datetimeFigureOut">
              <a:rPr lang="zh-TW" altLang="en-US" smtClean="0"/>
              <a:t>2023/4/11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58838" y="1143000"/>
            <a:ext cx="5140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477DD-892E-445A-BD20-FB1E9311C3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306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1pPr>
    <a:lvl2pPr marL="124404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2pPr>
    <a:lvl3pPr marL="248808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3pPr>
    <a:lvl4pPr marL="373212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4pPr>
    <a:lvl5pPr marL="497616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5pPr>
    <a:lvl6pPr marL="622021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6pPr>
    <a:lvl7pPr marL="746425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7pPr>
    <a:lvl8pPr marL="870829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8pPr>
    <a:lvl9pPr marL="995233" algn="l" defTabSz="248808" rtl="0" eaLnBrk="1" latinLnBrk="0" hangingPunct="1">
      <a:defRPr sz="3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3CD03F7E-3CA4-42E5-8401-1C1CDCF4082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1917" y="686144"/>
            <a:ext cx="1796471" cy="54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7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30A3BEF0-0315-48B7-81AF-B2D4860BD6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9908" y="245478"/>
            <a:ext cx="672684" cy="66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3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00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r" defTabSz="243048" rtl="0" eaLnBrk="1" latinLnBrk="0" hangingPunct="1">
        <a:lnSpc>
          <a:spcPct val="90000"/>
        </a:lnSpc>
        <a:spcBef>
          <a:spcPct val="0"/>
        </a:spcBef>
        <a:buNone/>
        <a:defRPr sz="1100" kern="0" spc="-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243048" rtl="0" eaLnBrk="1" latinLnBrk="0" hangingPunct="1">
        <a:lnSpc>
          <a:spcPct val="80000"/>
        </a:lnSpc>
        <a:spcBef>
          <a:spcPts val="266"/>
        </a:spcBef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2286" indent="-60762" algn="r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03809" indent="-60762" algn="r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425333" indent="-60762" algn="r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546857" indent="-60762" algn="r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668381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6pPr>
      <a:lvl7pPr marL="789904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7pPr>
      <a:lvl8pPr marL="911428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8pPr>
      <a:lvl9pPr marL="1032952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1pPr>
      <a:lvl2pPr marL="121524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2pPr>
      <a:lvl3pPr marL="243048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3pPr>
      <a:lvl4pPr marL="364571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4pPr>
      <a:lvl5pPr marL="486095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5pPr>
      <a:lvl6pPr marL="607619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6pPr>
      <a:lvl7pPr marL="729143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7pPr>
      <a:lvl8pPr marL="850666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8pPr>
      <a:lvl9pPr marL="972190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1538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0C4AC5-0354-4449-87E5-E6CCBA5AAC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24974" y="247755"/>
            <a:ext cx="2268120" cy="21710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TW" dirty="0"/>
              <a:t>Matthew Wang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58A5D80-252F-435B-974C-D33B078BADF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22601" y="972344"/>
            <a:ext cx="3000113" cy="810812"/>
          </a:xfrm>
          <a:prstGeom prst="rect">
            <a:avLst/>
          </a:prstGeom>
        </p:spPr>
        <p:txBody>
          <a:bodyPr anchor="b"/>
          <a:lstStyle/>
          <a:p>
            <a:pPr algn="l"/>
            <a:r>
              <a:rPr lang="en-US" altLang="zh-TW" sz="950" dirty="0">
                <a:latin typeface="+mj-lt"/>
              </a:rPr>
              <a:t>ASE Technology Holding Co., Ltd.</a:t>
            </a:r>
          </a:p>
          <a:p>
            <a:pPr algn="l"/>
            <a:r>
              <a:rPr lang="en-US" altLang="zh-TW" kern="0" spc="-30" dirty="0"/>
              <a:t>Rm. 1901, TWTC Int’l Trade Bldg., </a:t>
            </a:r>
          </a:p>
          <a:p>
            <a:pPr algn="l"/>
            <a:r>
              <a:rPr lang="en-US" altLang="zh-TW" kern="0" spc="-30" dirty="0"/>
              <a:t>19/F., 333, Keelung Rd., Sec. 1, Taipei 110, Taiwan, R.O.C</a:t>
            </a:r>
          </a:p>
          <a:p>
            <a:pPr algn="l"/>
            <a:r>
              <a:rPr lang="en-US" altLang="zh-TW" kern="0" spc="-30" dirty="0"/>
              <a:t>Tel. +886.2.6636.5678 ext. ###  Fax. +886.2.6639.8900</a:t>
            </a:r>
          </a:p>
          <a:p>
            <a:pPr algn="l"/>
            <a:r>
              <a:rPr lang="en-US" altLang="zh-TW" kern="0" spc="-30" dirty="0">
                <a:latin typeface="Prompt" panose="00000500000000000000" pitchFamily="2" charset="-34"/>
                <a:cs typeface="Prompt" panose="00000500000000000000" pitchFamily="2" charset="-34"/>
              </a:rPr>
              <a:t>aseglobal.com</a:t>
            </a:r>
            <a:endParaRPr lang="zh-TW" altLang="en-US" kern="0" spc="-30" dirty="0"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9CE6DC6A-8DC6-D316-0FDF-EF8BB2D07B43}"/>
              </a:ext>
            </a:extLst>
          </p:cNvPr>
          <p:cNvSpPr txBox="1">
            <a:spLocks/>
          </p:cNvSpPr>
          <p:nvPr/>
        </p:nvSpPr>
        <p:spPr>
          <a:xfrm>
            <a:off x="824972" y="494712"/>
            <a:ext cx="2268121" cy="21710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0" indent="0" algn="r" defTabSz="243048" rtl="0" eaLnBrk="1" latinLnBrk="0" hangingPunct="1">
              <a:lnSpc>
                <a:spcPct val="80000"/>
              </a:lnSpc>
              <a:spcBef>
                <a:spcPts val="266"/>
              </a:spcBef>
              <a:buFont typeface="Arial" panose="020B0604020202020204" pitchFamily="34" charset="0"/>
              <a:buNone/>
              <a:defRPr sz="8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286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3809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5333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6857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68381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89904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1428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2952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dirty="0">
                <a:latin typeface="Prompt "/>
                <a:ea typeface="Noto Sans TC" panose="020B0500000000000000" pitchFamily="34" charset="-120"/>
              </a:rPr>
              <a:t>Director</a:t>
            </a:r>
          </a:p>
          <a:p>
            <a:r>
              <a:rPr lang="en-US" altLang="zh-TW" dirty="0">
                <a:latin typeface="Prompt "/>
                <a:ea typeface="Noto Sans TC" panose="020B0500000000000000" pitchFamily="34" charset="-120"/>
              </a:rPr>
              <a:t>Finance Division</a:t>
            </a:r>
          </a:p>
        </p:txBody>
      </p:sp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11772C0C-0890-5890-EF2A-69B73F12136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4972" y="722355"/>
            <a:ext cx="2268121" cy="113943"/>
          </a:xfrm>
          <a:prstGeom prst="rect">
            <a:avLst/>
          </a:prstGeom>
        </p:spPr>
        <p:txBody>
          <a:bodyPr/>
          <a:lstStyle/>
          <a:p>
            <a:r>
              <a:rPr lang="en-US" altLang="zh-TW" dirty="0">
                <a:latin typeface="Prompt "/>
                <a:ea typeface="Noto Sans TC" panose="020B0500000000000000" pitchFamily="34" charset="-120"/>
              </a:rPr>
              <a:t>matthew_wang@aseglobal.com</a:t>
            </a:r>
          </a:p>
        </p:txBody>
      </p:sp>
    </p:spTree>
    <p:extLst>
      <p:ext uri="{BB962C8B-B14F-4D97-AF65-F5344CB8AC3E}">
        <p14:creationId xmlns:p14="http://schemas.microsoft.com/office/powerpoint/2010/main" val="123159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2">
            <a:extLst>
              <a:ext uri="{FF2B5EF4-FFF2-40B4-BE49-F238E27FC236}">
                <a16:creationId xmlns:a16="http://schemas.microsoft.com/office/drawing/2014/main" id="{7FCFDE03-E02E-7476-8BF9-F9D9704E8173}"/>
              </a:ext>
            </a:extLst>
          </p:cNvPr>
          <p:cNvSpPr txBox="1">
            <a:spLocks/>
          </p:cNvSpPr>
          <p:nvPr/>
        </p:nvSpPr>
        <p:spPr>
          <a:xfrm>
            <a:off x="830110" y="494712"/>
            <a:ext cx="2268121" cy="21710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0" indent="0" algn="r" defTabSz="243048" rtl="0" eaLnBrk="1" latinLnBrk="0" hangingPunct="1">
              <a:lnSpc>
                <a:spcPct val="80000"/>
              </a:lnSpc>
              <a:spcBef>
                <a:spcPts val="266"/>
              </a:spcBef>
              <a:buFont typeface="Arial" panose="020B0604020202020204" pitchFamily="34" charset="0"/>
              <a:buNone/>
              <a:defRPr sz="8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286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3809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5333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6857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68381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89904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1428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2952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>
                <a:latin typeface="+mj-ea"/>
                <a:ea typeface="+mj-ea"/>
              </a:rPr>
              <a:t>處長</a:t>
            </a:r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>
                <a:latin typeface="+mj-ea"/>
                <a:ea typeface="+mj-ea"/>
              </a:rPr>
              <a:t>財務處</a:t>
            </a: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B20C4AC5-0354-4449-87E5-E6CCBA5AAC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0112" y="247755"/>
            <a:ext cx="2268120" cy="21710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TW" altLang="en-US" b="1" dirty="0">
                <a:latin typeface="Noto Sans TC" panose="020B0500000000000000" pitchFamily="34" charset="-120"/>
                <a:ea typeface="Noto Sans TC" panose="020B0500000000000000" pitchFamily="34" charset="-120"/>
              </a:rPr>
              <a:t>王馬修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F85FF86-8E01-48F0-BEFD-D25E854E58B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0110" y="767066"/>
            <a:ext cx="2268121" cy="113943"/>
          </a:xfrm>
          <a:prstGeom prst="rect">
            <a:avLst/>
          </a:prstGeom>
        </p:spPr>
        <p:txBody>
          <a:bodyPr/>
          <a:lstStyle/>
          <a:p>
            <a:r>
              <a:rPr lang="en-US" altLang="zh-TW" dirty="0">
                <a:latin typeface="Prompt "/>
                <a:ea typeface="Noto Sans TC" panose="020B0500000000000000" pitchFamily="34" charset="-120"/>
              </a:rPr>
              <a:t>matthew_wang@aseglobal.com</a:t>
            </a:r>
          </a:p>
        </p:txBody>
      </p:sp>
      <p:sp>
        <p:nvSpPr>
          <p:cNvPr id="7" name="文字版面配置區 3">
            <a:extLst>
              <a:ext uri="{FF2B5EF4-FFF2-40B4-BE49-F238E27FC236}">
                <a16:creationId xmlns:a16="http://schemas.microsoft.com/office/drawing/2014/main" id="{9389EF4F-F5C3-EE6C-298A-FD3F256719CF}"/>
              </a:ext>
            </a:extLst>
          </p:cNvPr>
          <p:cNvSpPr txBox="1">
            <a:spLocks/>
          </p:cNvSpPr>
          <p:nvPr/>
        </p:nvSpPr>
        <p:spPr>
          <a:xfrm>
            <a:off x="122601" y="972344"/>
            <a:ext cx="2976199" cy="810812"/>
          </a:xfrm>
          <a:prstGeom prst="rect">
            <a:avLst/>
          </a:prstGeom>
        </p:spPr>
        <p:txBody>
          <a:bodyPr anchor="b"/>
          <a:lstStyle>
            <a:lvl1pPr marL="0" indent="0" algn="r" defTabSz="243048" rtl="0" eaLnBrk="1" latinLnBrk="0" hangingPunct="1">
              <a:lnSpc>
                <a:spcPct val="80000"/>
              </a:lnSpc>
              <a:spcBef>
                <a:spcPts val="266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286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3809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5333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6857" indent="-60762" algn="r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68381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89904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1428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2952" indent="-60762" algn="l" defTabSz="243048" rtl="0" eaLnBrk="1" latinLnBrk="0" hangingPunct="1">
              <a:lnSpc>
                <a:spcPct val="90000"/>
              </a:lnSpc>
              <a:spcBef>
                <a:spcPts val="133"/>
              </a:spcBef>
              <a:buFont typeface="Arial" panose="020B0604020202020204" pitchFamily="34" charset="0"/>
              <a:buChar char="•"/>
              <a:defRPr sz="4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5000"/>
              </a:lnSpc>
            </a:pPr>
            <a:r>
              <a:rPr lang="zh-TW" altLang="en-US" sz="950" b="1" dirty="0">
                <a:latin typeface="Noto Sans TC" panose="020B0500000000000000" pitchFamily="34" charset="-120"/>
                <a:ea typeface="Noto Sans TC" panose="020B0500000000000000" pitchFamily="34" charset="-120"/>
              </a:rPr>
              <a:t>日月光投資控股股份有限公司</a:t>
            </a:r>
            <a:endParaRPr lang="en-US" altLang="zh-TW" sz="950" b="1" dirty="0">
              <a:latin typeface="Noto Sans TC" panose="020B0500000000000000" pitchFamily="34" charset="-120"/>
              <a:ea typeface="Noto Sans TC" panose="020B0500000000000000" pitchFamily="34" charset="-120"/>
            </a:endParaRPr>
          </a:p>
          <a:p>
            <a:pPr algn="l">
              <a:lnSpc>
                <a:spcPct val="85000"/>
              </a:lnSpc>
            </a:pPr>
            <a:r>
              <a:rPr lang="zh-TW" altLang="en-US" kern="0" spc="-30" dirty="0"/>
              <a:t>台北市基隆路一段</a:t>
            </a:r>
            <a:r>
              <a:rPr lang="en-US" altLang="zh-TW" kern="0" spc="-30" dirty="0"/>
              <a:t>333</a:t>
            </a:r>
            <a:r>
              <a:rPr lang="zh-TW" altLang="en-US" kern="0" spc="-30" dirty="0"/>
              <a:t>號 國貿大樓</a:t>
            </a:r>
            <a:r>
              <a:rPr lang="en-US" altLang="zh-TW" kern="0" spc="-30" dirty="0"/>
              <a:t>19</a:t>
            </a:r>
            <a:r>
              <a:rPr lang="zh-TW" altLang="en-US" kern="0" spc="-30" dirty="0"/>
              <a:t>樓</a:t>
            </a:r>
            <a:r>
              <a:rPr lang="en-US" altLang="zh-TW" kern="0" spc="-30" dirty="0"/>
              <a:t>1901</a:t>
            </a:r>
            <a:r>
              <a:rPr lang="zh-TW" altLang="en-US" kern="0" spc="-30" dirty="0"/>
              <a:t>室</a:t>
            </a:r>
          </a:p>
          <a:p>
            <a:pPr algn="l">
              <a:lnSpc>
                <a:spcPct val="85000"/>
              </a:lnSpc>
            </a:pPr>
            <a:r>
              <a:rPr lang="zh-TW" altLang="en-US" kern="0" spc="-30" dirty="0"/>
              <a:t>電話</a:t>
            </a:r>
            <a:r>
              <a:rPr lang="en-US" altLang="zh-TW" kern="0" spc="-30" dirty="0"/>
              <a:t>. +886.2.6636.5678 </a:t>
            </a:r>
            <a:r>
              <a:rPr lang="zh-TW" altLang="en-US" kern="0" spc="-30" dirty="0"/>
              <a:t>分機</a:t>
            </a:r>
            <a:r>
              <a:rPr lang="en-US" altLang="zh-TW" kern="0" spc="-30" dirty="0"/>
              <a:t>. ###  </a:t>
            </a:r>
            <a:r>
              <a:rPr lang="zh-TW" altLang="en-US" kern="0" spc="-30" dirty="0"/>
              <a:t>傳真</a:t>
            </a:r>
            <a:r>
              <a:rPr lang="en-US" altLang="zh-TW" kern="0" spc="-30" dirty="0"/>
              <a:t>. +886.2.6639.8900</a:t>
            </a:r>
          </a:p>
          <a:p>
            <a:pPr algn="l">
              <a:lnSpc>
                <a:spcPct val="85000"/>
              </a:lnSpc>
            </a:pPr>
            <a:r>
              <a:rPr lang="zh-TW" altLang="en-US" kern="0" spc="-30" dirty="0"/>
              <a:t>統一編號</a:t>
            </a:r>
            <a:r>
              <a:rPr lang="en-US" altLang="zh-TW" kern="0" spc="-30" dirty="0"/>
              <a:t>. 29187308</a:t>
            </a:r>
            <a:endParaRPr lang="zh-TW" altLang="en-US" kern="0" spc="-30" dirty="0"/>
          </a:p>
        </p:txBody>
      </p:sp>
    </p:spTree>
    <p:extLst>
      <p:ext uri="{BB962C8B-B14F-4D97-AF65-F5344CB8AC3E}">
        <p14:creationId xmlns:p14="http://schemas.microsoft.com/office/powerpoint/2010/main" val="2370787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自訂 30">
      <a:majorFont>
        <a:latin typeface="Prompt SemiBold"/>
        <a:ea typeface="Noto Sans TC Medium"/>
        <a:cs typeface=""/>
      </a:majorFont>
      <a:minorFont>
        <a:latin typeface="Prompt ExtraLight"/>
        <a:ea typeface="Noto Sans TC Light"/>
        <a:cs typeface="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108</Words>
  <Application>Microsoft Office PowerPoint</Application>
  <PresentationFormat>自訂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2" baseType="lpstr">
      <vt:lpstr>Noto Sans TC</vt:lpstr>
      <vt:lpstr>Noto Sans TC Medium</vt:lpstr>
      <vt:lpstr>Prompt </vt:lpstr>
      <vt:lpstr>Arial</vt:lpstr>
      <vt:lpstr>Calibri</vt:lpstr>
      <vt:lpstr>Prompt</vt:lpstr>
      <vt:lpstr>Prompt ExtraLight</vt:lpstr>
      <vt:lpstr>Prompt SemiBold</vt:lpstr>
      <vt:lpstr>Office 佈景主題</vt:lpstr>
      <vt:lpstr>PowerPoint 簡報</vt:lpstr>
      <vt:lpstr>Matthew Wang</vt:lpstr>
      <vt:lpstr>王馬修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pabitele</dc:creator>
  <cp:lastModifiedBy>pabitele</cp:lastModifiedBy>
  <cp:revision>2</cp:revision>
  <dcterms:created xsi:type="dcterms:W3CDTF">2022-08-11T09:40:23Z</dcterms:created>
  <dcterms:modified xsi:type="dcterms:W3CDTF">2023-04-11T07:51:27Z</dcterms:modified>
</cp:coreProperties>
</file>